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6" r:id="rId3"/>
    <p:sldId id="307" r:id="rId4"/>
    <p:sldId id="262" r:id="rId5"/>
    <p:sldId id="266" r:id="rId6"/>
    <p:sldId id="267" r:id="rId7"/>
    <p:sldId id="265" r:id="rId8"/>
    <p:sldId id="268" r:id="rId9"/>
    <p:sldId id="270" r:id="rId10"/>
    <p:sldId id="271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6" r:id="rId20"/>
    <p:sldId id="281" r:id="rId21"/>
    <p:sldId id="282" r:id="rId22"/>
    <p:sldId id="283" r:id="rId23"/>
    <p:sldId id="284" r:id="rId24"/>
    <p:sldId id="285" r:id="rId25"/>
    <p:sldId id="274" r:id="rId26"/>
    <p:sldId id="298" r:id="rId27"/>
    <p:sldId id="295" r:id="rId28"/>
    <p:sldId id="296" r:id="rId29"/>
    <p:sldId id="257" r:id="rId30"/>
    <p:sldId id="297" r:id="rId31"/>
    <p:sldId id="299" r:id="rId32"/>
    <p:sldId id="304" r:id="rId33"/>
    <p:sldId id="305" r:id="rId34"/>
    <p:sldId id="26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2FE8"/>
    <a:srgbClr val="FAF9FA"/>
    <a:srgbClr val="FFFFFF"/>
    <a:srgbClr val="226AB6"/>
    <a:srgbClr val="327BC9"/>
    <a:srgbClr val="4472C4"/>
    <a:srgbClr val="F7F7F7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E6D2F-5D21-497E-A98E-455233FAAE6B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0607D6-AA43-45D9-83EF-ED7F6B5F18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003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392C7-F7CE-45A2-A0AF-E09855C88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412218-F386-45C3-90D6-8FD16508A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C10A2F-A394-42F3-AFF4-70DC056D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A822D-CABD-4BB4-B1FB-2C7F2BF5D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A7191-708C-4A80-A7C1-BC6F60A0B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63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05BA0-E8AC-48F5-AE8A-111AB7064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C5EAF1-114D-486C-B17D-6C242DE2D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E2323-EA59-43EF-900C-1967CB728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0B7EF-5B31-4522-AA5A-492BEEC71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65167-66D9-493B-AB64-1DCC6B940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02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841EAC-3920-40EE-B5B2-8D3C43588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2876AB-A973-4BF4-8DB6-25394D067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6664E-FA04-4948-A71A-6B8CA7A79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29D5F-18FD-4D97-A183-FD842E53F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6AF7B-FF7D-4C01-86D8-E3B7F7D85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2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2EA9C-DC66-4634-AB31-1C00A236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55ACD-4713-452A-B24C-C71E5D44B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783B6-6ECB-4C57-915E-80A38C8A1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0A96D-4CB8-4793-B505-9F4548A9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34E1B-FEB0-4157-A5BB-A2941EBB9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2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28F5F-4E18-42AF-893A-72CB23E97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07AD7-59BE-47C5-BE03-6F96587E96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85E29-76E2-47CC-A6DB-008DF0E76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C34D6-71C6-4B3E-99A3-6AC96DED0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8B5F7-A814-44CB-9A98-FEF8FF71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2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7B7D9-D42B-4993-9FD8-A7E75C47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5DB77-BD65-4705-B69D-3E41C8D72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D9F702-5D48-4E75-8B48-E122D72F1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DE9A93-6163-4E9F-8609-90F4FF363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5EA4C-BFFA-4D15-B15F-489D75E9C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2F796-BEE7-4933-8EB0-FFD9C0D7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67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2B889-DE10-4F73-9F64-183A90BC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6F2E0-AB0B-4F07-B441-D5A83B8D38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30455-8DB7-49E8-B763-DA0BD71B5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E755C1-5030-4D02-89F2-F25B29BAF7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2526EB-432B-4209-81C4-EDEE0C26E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3C857-FA4D-4785-8DBD-20874B48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0832E5-97F4-4A63-9EA6-DDE997425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DEA13-06FF-4706-899B-4194D881F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56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D66D5-5828-48D2-8F3F-859ABC360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C62FE-501C-49A9-B152-89E8D6FD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22547-582B-4C3D-91E8-2C6B88B36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1D25E-9922-4074-8001-999A6E5C1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68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6BA52D-B988-4753-8E51-A4B559515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6DDE19-DA13-4BB8-A4F9-CC9D925D0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1287A-262F-4832-9862-1C1111A60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50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B4D8C-EE7E-443D-8551-F6C2B2E08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B3FE9-6772-440C-9788-CB7F308E5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222BB4-9D49-43E1-8C83-C59310C30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83AC5-F600-497F-B11A-E93B280BF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260D4-5A44-40DD-A412-820B758A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006258-E2A5-47E4-8F89-C34E7C460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42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DCB55-DD22-4FBB-B039-9B7B877F9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554C1E-584B-421F-8142-5C9CD56F30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57E84-861E-495A-8B7D-E066B9C0A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165ED-F3A2-4396-AF4E-FC3F8635F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BF7A26-8B20-4506-9E00-20D5E296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0862F-083C-4D4F-945B-10F91E527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8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52EC7D1-B45C-477B-85FC-A09149B73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4FAC9-AAFD-48D6-9F05-48004A8ADF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10503-3FFA-4A16-862B-C864A8930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375F2-8AD3-45D5-BC6C-4E0A34B4CC6E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450FD-5432-4D35-B0FB-4B55FF8EB8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24A7E-5D73-41AF-AB87-0AD88D43A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E6A40-E678-4D47-B4EA-2592BE4BD6C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picture containing monitor, sitting, dark, oven&#10;&#10;Description automatically generated">
            <a:extLst>
              <a:ext uri="{FF2B5EF4-FFF2-40B4-BE49-F238E27FC236}">
                <a16:creationId xmlns:a16="http://schemas.microsoft.com/office/drawing/2014/main" id="{2C67D930-DD7D-4D16-919A-33073A2E1442}"/>
              </a:ext>
            </a:extLst>
          </p:cNvPr>
          <p:cNvPicPr>
            <a:picLocks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suarezruiz/xamarin-forms-goodlooking-UI" TargetMode="External"/><Relationship Id="rId4" Type="http://schemas.openxmlformats.org/officeDocument/2006/relationships/image" Target="../media/image2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35F48-39F7-4A31-A604-A2B5D498F788}"/>
              </a:ext>
            </a:extLst>
          </p:cNvPr>
          <p:cNvSpPr txBox="1"/>
          <p:nvPr/>
        </p:nvSpPr>
        <p:spPr>
          <a:xfrm>
            <a:off x="355108" y="4205346"/>
            <a:ext cx="79632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endParaRPr lang="en-US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Beginner Track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0C584-B1CD-4EAB-994D-F03085DD8A20}"/>
              </a:ext>
            </a:extLst>
          </p:cNvPr>
          <p:cNvSpPr txBox="1"/>
          <p:nvPr/>
        </p:nvSpPr>
        <p:spPr>
          <a:xfrm>
            <a:off x="355107" y="5671580"/>
            <a:ext cx="796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Bryan Anthony Garcia, Microsoft MVP for Developer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1258424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55BEC-F998-4DE2-AD15-3B82A337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Xamarin.Android</a:t>
            </a:r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Architecture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55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A86ADE8D-F07D-4189-9902-C9F66B9DD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 Native Architecture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9119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6ADE8D-F07D-4189-9902-C9F66B9DD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Architecture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32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1B594A89-6F98-4E72-A80F-13EC8A7957FC}"/>
              </a:ext>
            </a:extLst>
          </p:cNvPr>
          <p:cNvSpPr/>
          <p:nvPr/>
        </p:nvSpPr>
        <p:spPr>
          <a:xfrm>
            <a:off x="6095999" y="337351"/>
            <a:ext cx="5776402" cy="6214370"/>
          </a:xfrm>
          <a:prstGeom prst="rect">
            <a:avLst/>
          </a:prstGeom>
          <a:solidFill>
            <a:srgbClr val="226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D169B4-0EDE-49C1-87E9-5C0A78B68CDA}"/>
              </a:ext>
            </a:extLst>
          </p:cNvPr>
          <p:cNvSpPr/>
          <p:nvPr/>
        </p:nvSpPr>
        <p:spPr>
          <a:xfrm>
            <a:off x="319596" y="337351"/>
            <a:ext cx="5776402" cy="6214370"/>
          </a:xfrm>
          <a:prstGeom prst="rect">
            <a:avLst/>
          </a:prstGeom>
          <a:solidFill>
            <a:srgbClr val="327B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599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 Native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6035F-2FC4-443B-8ABE-42F142280FE1}"/>
              </a:ext>
            </a:extLst>
          </p:cNvPr>
          <p:cNvSpPr txBox="1"/>
          <p:nvPr/>
        </p:nvSpPr>
        <p:spPr>
          <a:xfrm>
            <a:off x="5994400" y="431778"/>
            <a:ext cx="609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5FCC5C-C873-4A69-884E-E65923ECA3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4" r="81330" b="22837"/>
          <a:stretch/>
        </p:blipFill>
        <p:spPr>
          <a:xfrm>
            <a:off x="674701" y="1992551"/>
            <a:ext cx="1707204" cy="3122579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9DE005-9FA5-400E-B7DD-BB7BA0A227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3" t="16454" r="63763" b="21820"/>
          <a:stretch/>
        </p:blipFill>
        <p:spPr>
          <a:xfrm>
            <a:off x="2447567" y="1992550"/>
            <a:ext cx="1561289" cy="3174865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0CD133-8BBD-40EC-8E04-4514A1547F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7" t="16454" r="50852" b="21820"/>
          <a:stretch/>
        </p:blipFill>
        <p:spPr>
          <a:xfrm>
            <a:off x="4074518" y="1992550"/>
            <a:ext cx="1091930" cy="3174865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A41BF-8866-4895-9F17-8BD3A1D09F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0" t="19374" r="29854" b="21820"/>
          <a:stretch/>
        </p:blipFill>
        <p:spPr>
          <a:xfrm>
            <a:off x="6800651" y="2194575"/>
            <a:ext cx="1510219" cy="3024695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7E920A-4CE1-4D51-86DB-A3C784D95C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5" t="18789" r="12939" b="22405"/>
          <a:stretch/>
        </p:blipFill>
        <p:spPr>
          <a:xfrm>
            <a:off x="8355859" y="2158097"/>
            <a:ext cx="1510219" cy="3024695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975C66-93E2-4C79-A54E-3E8DDD2589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91" t="18789" r="-173" b="22405"/>
          <a:stretch/>
        </p:blipFill>
        <p:spPr>
          <a:xfrm>
            <a:off x="10031449" y="2257501"/>
            <a:ext cx="1095576" cy="30246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FE7083-3958-4323-8898-DED461E53B7E}"/>
              </a:ext>
            </a:extLst>
          </p:cNvPr>
          <p:cNvSpPr txBox="1"/>
          <p:nvPr/>
        </p:nvSpPr>
        <p:spPr>
          <a:xfrm>
            <a:off x="0" y="418425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vs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1268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AD5EBFE-3BCE-4276-BCFA-99F257380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" y="865573"/>
            <a:ext cx="10653204" cy="5992427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Share UI and logic across all platforms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92237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 on Windows or Mac</a:t>
            </a:r>
            <a:endParaRPr lang="en-US" sz="32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5B03B-F9FB-46E4-A92B-A27E91458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763" y="2125303"/>
            <a:ext cx="5410474" cy="2607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AA0D3-0396-4318-8F78-62BD35C0CF2F}"/>
              </a:ext>
            </a:extLst>
          </p:cNvPr>
          <p:cNvSpPr/>
          <p:nvPr/>
        </p:nvSpPr>
        <p:spPr>
          <a:xfrm>
            <a:off x="7599285" y="4314548"/>
            <a:ext cx="878890" cy="2130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322047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Installing Xamarin Development in Visual Studio 2019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BAA0D3-0396-4318-8F78-62BD35C0CF2F}"/>
              </a:ext>
            </a:extLst>
          </p:cNvPr>
          <p:cNvSpPr/>
          <p:nvPr/>
        </p:nvSpPr>
        <p:spPr>
          <a:xfrm>
            <a:off x="7599285" y="4314548"/>
            <a:ext cx="878890" cy="2130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E78EF-2452-4BF7-A4D6-69912C29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74" y="1177938"/>
            <a:ext cx="8470051" cy="47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2866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 Studio 2017 vs Visual Studio 2019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BAA0D3-0396-4318-8F78-62BD35C0CF2F}"/>
              </a:ext>
            </a:extLst>
          </p:cNvPr>
          <p:cNvSpPr/>
          <p:nvPr/>
        </p:nvSpPr>
        <p:spPr>
          <a:xfrm>
            <a:off x="7599285" y="4314548"/>
            <a:ext cx="878890" cy="21306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006F25-230E-4247-93E6-544191C64E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" t="4884" r="3961" b="11369"/>
          <a:stretch/>
        </p:blipFill>
        <p:spPr>
          <a:xfrm>
            <a:off x="2425962" y="1910590"/>
            <a:ext cx="7340076" cy="352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4039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9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026EC31-3803-4A93-994D-94CDA810F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1843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35F48-39F7-4A31-A604-A2B5D498F788}"/>
              </a:ext>
            </a:extLst>
          </p:cNvPr>
          <p:cNvSpPr txBox="1"/>
          <p:nvPr/>
        </p:nvSpPr>
        <p:spPr>
          <a:xfrm>
            <a:off x="0" y="260006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A31EF-C2AD-4246-B7F6-5EBF55AE6810}"/>
              </a:ext>
            </a:extLst>
          </p:cNvPr>
          <p:cNvSpPr txBox="1"/>
          <p:nvPr/>
        </p:nvSpPr>
        <p:spPr>
          <a:xfrm>
            <a:off x="0" y="3429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Creating your first </a:t>
            </a:r>
            <a:r>
              <a:rPr lang="en-US" sz="2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Xamarin.Forms</a:t>
            </a:r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App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27933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0DE72A6-7145-4C4D-9E8E-0C833F569E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767BD-EC99-49B7-B326-692A8B875AEE}"/>
              </a:ext>
            </a:extLst>
          </p:cNvPr>
          <p:cNvSpPr/>
          <p:nvPr/>
        </p:nvSpPr>
        <p:spPr>
          <a:xfrm>
            <a:off x="850950" y="2609850"/>
            <a:ext cx="2524125" cy="1638300"/>
          </a:xfrm>
          <a:prstGeom prst="rect">
            <a:avLst/>
          </a:prstGeom>
          <a:solidFill>
            <a:srgbClr val="592F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Beginners</a:t>
            </a:r>
          </a:p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(Today)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2BBF3D-0341-4BA8-9101-099C7EB46904}"/>
              </a:ext>
            </a:extLst>
          </p:cNvPr>
          <p:cNvSpPr/>
          <p:nvPr/>
        </p:nvSpPr>
        <p:spPr>
          <a:xfrm>
            <a:off x="4784775" y="2609850"/>
            <a:ext cx="2524125" cy="1638300"/>
          </a:xfrm>
          <a:prstGeom prst="rect">
            <a:avLst/>
          </a:prstGeom>
          <a:solidFill>
            <a:schemeClr val="bg1"/>
          </a:solidFill>
          <a:ln w="38100">
            <a:solidFill>
              <a:srgbClr val="592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Intermediate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76EDA3-C348-40B4-BEE0-9C82416880E5}"/>
              </a:ext>
            </a:extLst>
          </p:cNvPr>
          <p:cNvSpPr/>
          <p:nvPr/>
        </p:nvSpPr>
        <p:spPr>
          <a:xfrm>
            <a:off x="8718600" y="2609850"/>
            <a:ext cx="2524125" cy="1638300"/>
          </a:xfrm>
          <a:prstGeom prst="rect">
            <a:avLst/>
          </a:prstGeom>
          <a:solidFill>
            <a:schemeClr val="bg1"/>
          </a:solidFill>
          <a:ln w="38100">
            <a:solidFill>
              <a:srgbClr val="592F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Advanced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E2D8F7-A552-4A9F-91C3-E5AA5CA86B51}"/>
              </a:ext>
            </a:extLst>
          </p:cNvPr>
          <p:cNvSpPr txBox="1"/>
          <p:nvPr/>
        </p:nvSpPr>
        <p:spPr>
          <a:xfrm>
            <a:off x="0" y="45167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 Workshop</a:t>
            </a:r>
            <a:endParaRPr lang="en-US" sz="36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7481DF-990E-43D8-AF25-30C82A959681}"/>
              </a:ext>
            </a:extLst>
          </p:cNvPr>
          <p:cNvSpPr/>
          <p:nvPr/>
        </p:nvSpPr>
        <p:spPr>
          <a:xfrm>
            <a:off x="850950" y="4467910"/>
            <a:ext cx="325432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Cross Platform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Adding Behavior and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 MVVM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Consuming Web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Xamarin.Essentials</a:t>
            </a:r>
            <a:endParaRPr lang="en-US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E7E52-B2F5-4E0B-89C1-04FDE82CED2A}"/>
              </a:ext>
            </a:extLst>
          </p:cNvPr>
          <p:cNvSpPr/>
          <p:nvPr/>
        </p:nvSpPr>
        <p:spPr>
          <a:xfrm>
            <a:off x="4784775" y="4467910"/>
            <a:ext cx="32543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Advanced UI (Styles, Custom Renderers, </a:t>
            </a:r>
            <a:r>
              <a:rPr lang="en-US" b="1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Dealing with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Map Integration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FEDF21-E324-4020-8D4F-8BC9D322F6F0}"/>
              </a:ext>
            </a:extLst>
          </p:cNvPr>
          <p:cNvSpPr/>
          <p:nvPr/>
        </p:nvSpPr>
        <p:spPr>
          <a:xfrm>
            <a:off x="8718600" y="4467910"/>
            <a:ext cx="32543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Cloud Service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Push Notifications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App Center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412778589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7-11-10 at 10.23.34 PM.png" descr="Screen Shot 2017-11-10 at 10.23.34 PM.png"/>
          <p:cNvPicPr>
            <a:picLocks noChangeAspect="1"/>
          </p:cNvPicPr>
          <p:nvPr/>
        </p:nvPicPr>
        <p:blipFill>
          <a:blip r:embed="rId2"/>
          <a:srcRect t="16610"/>
          <a:stretch>
            <a:fillRect/>
          </a:stretch>
        </p:blipFill>
        <p:spPr>
          <a:xfrm>
            <a:off x="1450115" y="1636255"/>
            <a:ext cx="9291770" cy="395106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C2062-AC4A-41A3-A33D-4B7E1274B7F0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Define your UI in XAML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creen Shot 2017-11-03 at 12.35.01 AM.png" descr="Screen Shot 2017-11-03 at 12.35.01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65" y="1481350"/>
            <a:ext cx="10840035" cy="459907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217CD7-38E5-4D68-B227-183299797188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Native Controls are used at runtime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creen Shot 2017-11-03 at 12.38.27 AM.png" descr="Screen Shot 2017-11-03 at 12.38.27 AM.png"/>
          <p:cNvPicPr>
            <a:picLocks noChangeAspect="1"/>
          </p:cNvPicPr>
          <p:nvPr/>
        </p:nvPicPr>
        <p:blipFill>
          <a:blip r:embed="rId2"/>
          <a:srcRect l="6754" t="8369" r="9030" b="11755"/>
          <a:stretch>
            <a:fillRect/>
          </a:stretch>
        </p:blipFill>
        <p:spPr>
          <a:xfrm>
            <a:off x="1029292" y="1709157"/>
            <a:ext cx="9366117" cy="3974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6" h="21574" extrusionOk="0">
                <a:moveTo>
                  <a:pt x="10788" y="0"/>
                </a:moveTo>
                <a:cubicBezTo>
                  <a:pt x="9765" y="0"/>
                  <a:pt x="8742" y="40"/>
                  <a:pt x="8628" y="119"/>
                </a:cubicBezTo>
                <a:cubicBezTo>
                  <a:pt x="8449" y="245"/>
                  <a:pt x="8294" y="544"/>
                  <a:pt x="8205" y="937"/>
                </a:cubicBezTo>
                <a:lnTo>
                  <a:pt x="8141" y="1219"/>
                </a:lnTo>
                <a:lnTo>
                  <a:pt x="8141" y="10796"/>
                </a:lnTo>
                <a:cubicBezTo>
                  <a:pt x="8141" y="20009"/>
                  <a:pt x="8143" y="20385"/>
                  <a:pt x="8195" y="20617"/>
                </a:cubicBezTo>
                <a:cubicBezTo>
                  <a:pt x="8298" y="21069"/>
                  <a:pt x="8451" y="21370"/>
                  <a:pt x="8653" y="21517"/>
                </a:cubicBezTo>
                <a:cubicBezTo>
                  <a:pt x="8693" y="21546"/>
                  <a:pt x="9673" y="21565"/>
                  <a:pt x="10832" y="21558"/>
                </a:cubicBezTo>
                <a:cubicBezTo>
                  <a:pt x="12929" y="21546"/>
                  <a:pt x="12938" y="21547"/>
                  <a:pt x="13055" y="21398"/>
                </a:cubicBezTo>
                <a:cubicBezTo>
                  <a:pt x="13192" y="21224"/>
                  <a:pt x="13304" y="20954"/>
                  <a:pt x="13381" y="20617"/>
                </a:cubicBezTo>
                <a:cubicBezTo>
                  <a:pt x="13433" y="20385"/>
                  <a:pt x="13435" y="20009"/>
                  <a:pt x="13435" y="10796"/>
                </a:cubicBezTo>
                <a:lnTo>
                  <a:pt x="13435" y="1219"/>
                </a:lnTo>
                <a:lnTo>
                  <a:pt x="13371" y="937"/>
                </a:lnTo>
                <a:cubicBezTo>
                  <a:pt x="13281" y="544"/>
                  <a:pt x="13126" y="245"/>
                  <a:pt x="12947" y="119"/>
                </a:cubicBezTo>
                <a:cubicBezTo>
                  <a:pt x="12833" y="40"/>
                  <a:pt x="11811" y="0"/>
                  <a:pt x="10788" y="0"/>
                </a:cubicBezTo>
                <a:close/>
                <a:moveTo>
                  <a:pt x="18900" y="14"/>
                </a:moveTo>
                <a:cubicBezTo>
                  <a:pt x="16926" y="14"/>
                  <a:pt x="16870" y="17"/>
                  <a:pt x="16713" y="155"/>
                </a:cubicBezTo>
                <a:cubicBezTo>
                  <a:pt x="16524" y="321"/>
                  <a:pt x="16345" y="755"/>
                  <a:pt x="16292" y="1172"/>
                </a:cubicBezTo>
                <a:cubicBezTo>
                  <a:pt x="16266" y="1373"/>
                  <a:pt x="16257" y="3831"/>
                  <a:pt x="16257" y="10814"/>
                </a:cubicBezTo>
                <a:cubicBezTo>
                  <a:pt x="16257" y="21160"/>
                  <a:pt x="16246" y="20537"/>
                  <a:pt x="16441" y="21016"/>
                </a:cubicBezTo>
                <a:cubicBezTo>
                  <a:pt x="16537" y="21252"/>
                  <a:pt x="16654" y="21423"/>
                  <a:pt x="16784" y="21516"/>
                </a:cubicBezTo>
                <a:cubicBezTo>
                  <a:pt x="16899" y="21599"/>
                  <a:pt x="20933" y="21591"/>
                  <a:pt x="21061" y="21507"/>
                </a:cubicBezTo>
                <a:cubicBezTo>
                  <a:pt x="21215" y="21406"/>
                  <a:pt x="21408" y="21040"/>
                  <a:pt x="21493" y="20681"/>
                </a:cubicBezTo>
                <a:lnTo>
                  <a:pt x="21566" y="20374"/>
                </a:lnTo>
                <a:lnTo>
                  <a:pt x="21573" y="10973"/>
                </a:lnTo>
                <a:cubicBezTo>
                  <a:pt x="21582" y="371"/>
                  <a:pt x="21597" y="1081"/>
                  <a:pt x="21363" y="529"/>
                </a:cubicBezTo>
                <a:cubicBezTo>
                  <a:pt x="21138" y="-1"/>
                  <a:pt x="21202" y="14"/>
                  <a:pt x="18900" y="14"/>
                </a:cubicBezTo>
                <a:close/>
                <a:moveTo>
                  <a:pt x="535" y="49"/>
                </a:moveTo>
                <a:lnTo>
                  <a:pt x="389" y="224"/>
                </a:lnTo>
                <a:cubicBezTo>
                  <a:pt x="224" y="425"/>
                  <a:pt x="70" y="860"/>
                  <a:pt x="25" y="1251"/>
                </a:cubicBezTo>
                <a:cubicBezTo>
                  <a:pt x="4" y="1431"/>
                  <a:pt x="-3" y="4571"/>
                  <a:pt x="2" y="10945"/>
                </a:cubicBezTo>
                <a:lnTo>
                  <a:pt x="10" y="20374"/>
                </a:lnTo>
                <a:lnTo>
                  <a:pt x="73" y="20650"/>
                </a:lnTo>
                <a:cubicBezTo>
                  <a:pt x="164" y="21047"/>
                  <a:pt x="292" y="21305"/>
                  <a:pt x="469" y="21450"/>
                </a:cubicBezTo>
                <a:cubicBezTo>
                  <a:pt x="615" y="21570"/>
                  <a:pt x="748" y="21576"/>
                  <a:pt x="2715" y="21561"/>
                </a:cubicBezTo>
                <a:lnTo>
                  <a:pt x="4807" y="21545"/>
                </a:lnTo>
                <a:lnTo>
                  <a:pt x="4928" y="21393"/>
                </a:lnTo>
                <a:cubicBezTo>
                  <a:pt x="5079" y="21202"/>
                  <a:pt x="5251" y="20736"/>
                  <a:pt x="5289" y="20413"/>
                </a:cubicBezTo>
                <a:cubicBezTo>
                  <a:pt x="5333" y="20040"/>
                  <a:pt x="5329" y="1522"/>
                  <a:pt x="5284" y="1175"/>
                </a:cubicBezTo>
                <a:cubicBezTo>
                  <a:pt x="5240" y="829"/>
                  <a:pt x="5081" y="394"/>
                  <a:pt x="4928" y="201"/>
                </a:cubicBezTo>
                <a:lnTo>
                  <a:pt x="4807" y="49"/>
                </a:lnTo>
                <a:lnTo>
                  <a:pt x="2671" y="49"/>
                </a:lnTo>
                <a:lnTo>
                  <a:pt x="535" y="49"/>
                </a:lnTo>
                <a:close/>
                <a:moveTo>
                  <a:pt x="8135" y="20779"/>
                </a:moveTo>
                <a:cubicBezTo>
                  <a:pt x="8132" y="20787"/>
                  <a:pt x="8129" y="20810"/>
                  <a:pt x="8129" y="20850"/>
                </a:cubicBezTo>
                <a:cubicBezTo>
                  <a:pt x="8127" y="20923"/>
                  <a:pt x="8135" y="20964"/>
                  <a:pt x="8144" y="20941"/>
                </a:cubicBezTo>
                <a:cubicBezTo>
                  <a:pt x="8154" y="20918"/>
                  <a:pt x="8155" y="20859"/>
                  <a:pt x="8146" y="20809"/>
                </a:cubicBezTo>
                <a:cubicBezTo>
                  <a:pt x="8141" y="20782"/>
                  <a:pt x="8138" y="20772"/>
                  <a:pt x="8135" y="2077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80" name="Pages"/>
          <p:cNvSpPr txBox="1"/>
          <p:nvPr/>
        </p:nvSpPr>
        <p:spPr>
          <a:xfrm>
            <a:off x="1025066" y="5741916"/>
            <a:ext cx="227647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/>
            <a:r>
              <a:rPr sz="2400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Pages</a:t>
            </a:r>
          </a:p>
        </p:txBody>
      </p:sp>
      <p:sp>
        <p:nvSpPr>
          <p:cNvPr id="181" name="Layouts"/>
          <p:cNvSpPr txBox="1"/>
          <p:nvPr/>
        </p:nvSpPr>
        <p:spPr>
          <a:xfrm>
            <a:off x="4572000" y="5741916"/>
            <a:ext cx="227647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/>
            <a:r>
              <a:rPr lang="en-US" sz="2400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Layouts</a:t>
            </a:r>
          </a:p>
        </p:txBody>
      </p:sp>
      <p:sp>
        <p:nvSpPr>
          <p:cNvPr id="182" name="Controls"/>
          <p:cNvSpPr txBox="1"/>
          <p:nvPr/>
        </p:nvSpPr>
        <p:spPr>
          <a:xfrm>
            <a:off x="8118934" y="5741916"/>
            <a:ext cx="2276475" cy="441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>
              <a:defRPr sz="48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 algn="ctr"/>
            <a:r>
              <a:rPr lang="en-US" sz="2400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2F526-442F-4829-8B33-27969636B587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UI Elements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creen Shot 2017-11-03 at 12.40.34 AM.png" descr="Screen Shot 2017-11-03 at 12.40.34 AM.png"/>
          <p:cNvPicPr>
            <a:picLocks noChangeAspect="1"/>
          </p:cNvPicPr>
          <p:nvPr/>
        </p:nvPicPr>
        <p:blipFill>
          <a:blip r:embed="rId2"/>
          <a:srcRect l="2046" r="2742"/>
          <a:stretch>
            <a:fillRect/>
          </a:stretch>
        </p:blipFill>
        <p:spPr>
          <a:xfrm>
            <a:off x="1836484" y="1772708"/>
            <a:ext cx="8519031" cy="331258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627BF3-3E5B-4119-9444-A1250602C0E4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Pages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reen Shot 2017-11-03 at 12.42.08 AM.png" descr="Screen Shot 2017-11-03 at 12.42.08 AM.png"/>
          <p:cNvPicPr>
            <a:picLocks noChangeAspect="1"/>
          </p:cNvPicPr>
          <p:nvPr/>
        </p:nvPicPr>
        <p:blipFill>
          <a:blip r:embed="rId2"/>
          <a:srcRect r="655"/>
          <a:stretch>
            <a:fillRect/>
          </a:stretch>
        </p:blipFill>
        <p:spPr>
          <a:xfrm>
            <a:off x="1971389" y="2238374"/>
            <a:ext cx="8496586" cy="245633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58B678-B8C8-49BB-A5F5-1730196789D0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Layouts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C0AA1-0F0C-4ED0-8BB0-209689DBC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93"/>
          <a:stretch/>
        </p:blipFill>
        <p:spPr>
          <a:xfrm>
            <a:off x="1541122" y="1323976"/>
            <a:ext cx="9109756" cy="4429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35423E-D6B0-4821-B113-FAAC13879AFC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Controls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35F48-39F7-4A31-A604-A2B5D498F788}"/>
              </a:ext>
            </a:extLst>
          </p:cNvPr>
          <p:cNvSpPr txBox="1"/>
          <p:nvPr/>
        </p:nvSpPr>
        <p:spPr>
          <a:xfrm>
            <a:off x="0" y="260006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A31EF-C2AD-4246-B7F6-5EBF55AE6810}"/>
              </a:ext>
            </a:extLst>
          </p:cNvPr>
          <p:cNvSpPr txBox="1"/>
          <p:nvPr/>
        </p:nvSpPr>
        <p:spPr>
          <a:xfrm>
            <a:off x="0" y="3429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Let’s add our first control!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46782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B8758D-986C-4A5F-A878-573F30BDE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626" y="1799972"/>
            <a:ext cx="5312924" cy="41905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9BEADF-4982-4C04-81E2-C39414D1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10" y="1799972"/>
            <a:ext cx="5633927" cy="41905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B3FB26-CEF4-4B23-AA51-250A5C1751D9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NOT just creating forms apps!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157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1D01D7-689C-405C-9833-55BAA45B9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173" y="1707761"/>
            <a:ext cx="4408656" cy="3960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653C9-052F-4E31-A356-07368BD3C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34" y="1507963"/>
            <a:ext cx="1986469" cy="4294084"/>
          </a:xfrm>
          <a:prstGeom prst="rect">
            <a:avLst/>
          </a:prstGeom>
        </p:spPr>
      </p:pic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185A5893-312E-450C-87F6-A96B15154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07" y="2163207"/>
            <a:ext cx="4173908" cy="3126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4C7973-0B98-47A3-8F1C-142516CB2EC1}"/>
              </a:ext>
            </a:extLst>
          </p:cNvPr>
          <p:cNvSpPr/>
          <p:nvPr/>
        </p:nvSpPr>
        <p:spPr>
          <a:xfrm>
            <a:off x="2514411" y="6166039"/>
            <a:ext cx="72564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592FE8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https://github.com/jsuarezruiz/xamarin-forms-goodlooking-UI</a:t>
            </a:r>
            <a:endParaRPr lang="en-GB" sz="2000" dirty="0">
              <a:solidFill>
                <a:srgbClr val="592FE8"/>
              </a:solidFill>
              <a:latin typeface="Roboto Light" panose="02000000000000000000" pitchFamily="2" charset="0"/>
              <a:ea typeface="Roboto Light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10FEB-E54C-4334-9B95-77E11C784E16}"/>
              </a:ext>
            </a:extLst>
          </p:cNvPr>
          <p:cNvSpPr txBox="1"/>
          <p:nvPr/>
        </p:nvSpPr>
        <p:spPr>
          <a:xfrm>
            <a:off x="0" y="42582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NOT just creating forms apps!</a:t>
            </a:r>
            <a:endParaRPr lang="en-US" sz="2800" dirty="0">
              <a:solidFill>
                <a:srgbClr val="592FE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85288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0DE72A6-7145-4C4D-9E8E-0C833F569E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C549C0-F62D-4DA4-82E1-78991F7A0B89}"/>
              </a:ext>
            </a:extLst>
          </p:cNvPr>
          <p:cNvSpPr txBox="1">
            <a:spLocks/>
          </p:cNvSpPr>
          <p:nvPr/>
        </p:nvSpPr>
        <p:spPr>
          <a:xfrm>
            <a:off x="1" y="2796533"/>
            <a:ext cx="12192000" cy="3115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b="1" dirty="0">
              <a:solidFill>
                <a:schemeClr val="bg2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Develop once, run everywhere</a:t>
            </a: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Do more with less</a:t>
            </a:r>
          </a:p>
          <a:p>
            <a:endParaRPr lang="en-US" b="1" dirty="0">
              <a:solidFill>
                <a:schemeClr val="bg2">
                  <a:lumMod val="1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 Light" panose="020B0502040204020203" pitchFamily="34" charset="0"/>
            </a:endParaRP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We want more!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CED34-7748-4D7A-9617-132554BA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12523" y="1323729"/>
            <a:ext cx="1566954" cy="13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39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35F48-39F7-4A31-A604-A2B5D498F788}"/>
              </a:ext>
            </a:extLst>
          </p:cNvPr>
          <p:cNvSpPr txBox="1"/>
          <p:nvPr/>
        </p:nvSpPr>
        <p:spPr>
          <a:xfrm>
            <a:off x="355108" y="4205346"/>
            <a:ext cx="79632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to </a:t>
            </a:r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Xamarin.Forms</a:t>
            </a:r>
            <a:endParaRPr lang="en-US" sz="40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Beginner Track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0C584-B1CD-4EAB-994D-F03085DD8A20}"/>
              </a:ext>
            </a:extLst>
          </p:cNvPr>
          <p:cNvSpPr txBox="1"/>
          <p:nvPr/>
        </p:nvSpPr>
        <p:spPr>
          <a:xfrm>
            <a:off x="355107" y="5671580"/>
            <a:ext cx="796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Bryan Anthony Garcia, Microsoft MVP for Developer Technologies</a:t>
            </a:r>
          </a:p>
        </p:txBody>
      </p:sp>
    </p:spTree>
    <p:extLst>
      <p:ext uri="{BB962C8B-B14F-4D97-AF65-F5344CB8AC3E}">
        <p14:creationId xmlns:p14="http://schemas.microsoft.com/office/powerpoint/2010/main" val="487503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A0DE72A6-7145-4C4D-9E8E-0C833F569E9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C549C0-F62D-4DA4-82E1-78991F7A0B89}"/>
              </a:ext>
            </a:extLst>
          </p:cNvPr>
          <p:cNvSpPr txBox="1">
            <a:spLocks/>
          </p:cNvSpPr>
          <p:nvPr/>
        </p:nvSpPr>
        <p:spPr>
          <a:xfrm>
            <a:off x="1" y="2796533"/>
            <a:ext cx="12192000" cy="5181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592FE8"/>
                </a:solidFill>
                <a:latin typeface="Roboto" panose="02000000000000000000" pitchFamily="2" charset="0"/>
                <a:ea typeface="Roboto" panose="02000000000000000000" pitchFamily="2" charset="0"/>
                <a:cs typeface="Segoe UI Light" panose="020B0502040204020203" pitchFamily="34" charset="0"/>
              </a:rPr>
              <a:t>Xamarin screams PRODUCTIVITY!</a:t>
            </a:r>
          </a:p>
        </p:txBody>
      </p:sp>
    </p:spTree>
    <p:extLst>
      <p:ext uri="{BB962C8B-B14F-4D97-AF65-F5344CB8AC3E}">
        <p14:creationId xmlns:p14="http://schemas.microsoft.com/office/powerpoint/2010/main" val="1279763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35F48-39F7-4A31-A604-A2B5D498F788}"/>
              </a:ext>
            </a:extLst>
          </p:cNvPr>
          <p:cNvSpPr txBox="1"/>
          <p:nvPr/>
        </p:nvSpPr>
        <p:spPr>
          <a:xfrm>
            <a:off x="0" y="260006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A31EF-C2AD-4246-B7F6-5EBF55AE6810}"/>
              </a:ext>
            </a:extLst>
          </p:cNvPr>
          <p:cNvSpPr txBox="1"/>
          <p:nvPr/>
        </p:nvSpPr>
        <p:spPr>
          <a:xfrm>
            <a:off x="0" y="3429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Hot Reload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8723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35F48-39F7-4A31-A604-A2B5D498F788}"/>
              </a:ext>
            </a:extLst>
          </p:cNvPr>
          <p:cNvSpPr txBox="1"/>
          <p:nvPr/>
        </p:nvSpPr>
        <p:spPr>
          <a:xfrm>
            <a:off x="0" y="260006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A31EF-C2AD-4246-B7F6-5EBF55AE6810}"/>
              </a:ext>
            </a:extLst>
          </p:cNvPr>
          <p:cNvSpPr txBox="1"/>
          <p:nvPr/>
        </p:nvSpPr>
        <p:spPr>
          <a:xfrm>
            <a:off x="0" y="3429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Hot Restart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HotReloadAndVisualDemo">
            <a:hlinkClick r:id="" action="ppaction://media"/>
            <a:extLst>
              <a:ext uri="{FF2B5EF4-FFF2-40B4-BE49-F238E27FC236}">
                <a16:creationId xmlns:a16="http://schemas.microsoft.com/office/drawing/2014/main" id="{B465D07A-699D-42F8-9B76-C87BC30F11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-242858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81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35F48-39F7-4A31-A604-A2B5D498F788}"/>
              </a:ext>
            </a:extLst>
          </p:cNvPr>
          <p:cNvSpPr txBox="1"/>
          <p:nvPr/>
        </p:nvSpPr>
        <p:spPr>
          <a:xfrm>
            <a:off x="0" y="260006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A31EF-C2AD-4246-B7F6-5EBF55AE6810}"/>
              </a:ext>
            </a:extLst>
          </p:cNvPr>
          <p:cNvSpPr txBox="1"/>
          <p:nvPr/>
        </p:nvSpPr>
        <p:spPr>
          <a:xfrm>
            <a:off x="0" y="3429000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Hot Restart Partial Preview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70135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C935F48-39F7-4A31-A604-A2B5D498F788}"/>
              </a:ext>
            </a:extLst>
          </p:cNvPr>
          <p:cNvSpPr txBox="1"/>
          <p:nvPr/>
        </p:nvSpPr>
        <p:spPr>
          <a:xfrm>
            <a:off x="355108" y="4205346"/>
            <a:ext cx="796326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</a:p>
          <a:p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Shoot your Questions!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80C584-B1CD-4EAB-994D-F03085DD8A20}"/>
              </a:ext>
            </a:extLst>
          </p:cNvPr>
          <p:cNvSpPr txBox="1"/>
          <p:nvPr/>
        </p:nvSpPr>
        <p:spPr>
          <a:xfrm>
            <a:off x="355107" y="5671580"/>
            <a:ext cx="7963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Bryan Anthony Garcia, Microsoft MVP for Developer Technologies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55709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3F322D9-A693-43F0-9786-D14B28D4A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8CB75-5655-40EA-98DC-CDE7D15EC172}"/>
              </a:ext>
            </a:extLst>
          </p:cNvPr>
          <p:cNvSpPr txBox="1"/>
          <p:nvPr/>
        </p:nvSpPr>
        <p:spPr>
          <a:xfrm>
            <a:off x="0" y="45167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Traditional Development Approach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427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F7919E-D16D-4D15-82C0-54A2C32F5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08CB75-5655-40EA-98DC-CDE7D15EC172}"/>
              </a:ext>
            </a:extLst>
          </p:cNvPr>
          <p:cNvSpPr txBox="1"/>
          <p:nvPr/>
        </p:nvSpPr>
        <p:spPr>
          <a:xfrm>
            <a:off x="0" y="45167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Traditional Development Approach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885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A36BC-D3E7-4902-A93C-BC89DD457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A72FDE-7CCF-44AF-854A-1635C1C714E4}"/>
              </a:ext>
            </a:extLst>
          </p:cNvPr>
          <p:cNvSpPr txBox="1"/>
          <p:nvPr/>
        </p:nvSpPr>
        <p:spPr>
          <a:xfrm>
            <a:off x="0" y="42582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Xamarin Approach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26881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85B245-5BFF-4724-8390-537364785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351" y="486023"/>
            <a:ext cx="10461297" cy="5885953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6F370C-46DE-40E1-9C94-A54650E4A28B}"/>
              </a:ext>
            </a:extLst>
          </p:cNvPr>
          <p:cNvSpPr txBox="1"/>
          <p:nvPr/>
        </p:nvSpPr>
        <p:spPr>
          <a:xfrm>
            <a:off x="0" y="42582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 a native app once, run it everywhere!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7829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55BEC-F998-4DE2-AD15-3B82A337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68579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Xamarin.Android</a:t>
            </a:r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Architecture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33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2F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55BEC-F998-4DE2-AD15-3B82A337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5" y="0"/>
            <a:ext cx="12188950" cy="68579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722F2D6F-7EAC-4899-A86E-7DD7DC5E4C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120" y="6300630"/>
            <a:ext cx="1515210" cy="4242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48E31-CA47-48AF-8093-5E36E830656D}"/>
              </a:ext>
            </a:extLst>
          </p:cNvPr>
          <p:cNvSpPr txBox="1"/>
          <p:nvPr/>
        </p:nvSpPr>
        <p:spPr>
          <a:xfrm>
            <a:off x="0" y="42582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Xamarin.Android</a:t>
            </a:r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Architecture</a:t>
            </a:r>
            <a:endParaRPr lang="en-US" sz="3600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55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275</Words>
  <Application>Microsoft Office PowerPoint</Application>
  <PresentationFormat>Widescreen</PresentationFormat>
  <Paragraphs>73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Roboto</vt:lpstr>
      <vt:lpstr>Roboto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Anthony Garcia</dc:creator>
  <cp:lastModifiedBy>Bryan Anthony Garcia</cp:lastModifiedBy>
  <cp:revision>77</cp:revision>
  <dcterms:created xsi:type="dcterms:W3CDTF">2020-02-27T12:00:51Z</dcterms:created>
  <dcterms:modified xsi:type="dcterms:W3CDTF">2020-02-28T13:20:30Z</dcterms:modified>
</cp:coreProperties>
</file>